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12192000"/>
  <p:notesSz cx="6858000" cy="9144000"/>
  <p:embeddedFontLst>
    <p:embeddedFont>
      <p:font typeface="Libre Baskerville"/>
      <p:regular r:id="rId49"/>
      <p:bold r:id="rId50"/>
      <p:italic r:id="rId51"/>
    </p:embeddedFont>
    <p:embeddedFont>
      <p:font typeface="Source Sans Pr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goasPVh3m9O9uouHAte2vM163z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LibreBaskervill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ibreBaskerville-italic.fntdata"/><Relationship Id="rId50" Type="http://schemas.openxmlformats.org/officeDocument/2006/relationships/font" Target="fonts/LibreBaskerville-bold.fntdata"/><Relationship Id="rId53" Type="http://schemas.openxmlformats.org/officeDocument/2006/relationships/font" Target="fonts/SourceSansPro-bold.fntdata"/><Relationship Id="rId52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55" Type="http://schemas.openxmlformats.org/officeDocument/2006/relationships/font" Target="fonts/SourceSansPro-boldItalic.fntdata"/><Relationship Id="rId10" Type="http://schemas.openxmlformats.org/officeDocument/2006/relationships/slide" Target="slides/slide6.xml"/><Relationship Id="rId54" Type="http://schemas.openxmlformats.org/officeDocument/2006/relationships/font" Target="fonts/SourceSansPr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2" name="Google Shape;2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3" name="Google Shape;30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1" name="Google Shape;31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7" name="Google Shape;31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3" name="Google Shape;32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0" name="Google Shape;33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8" name="Google Shape;33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4" name="Google Shape;34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2" name="Google Shape;35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8" name="Google Shape;37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5" name="Google Shape;45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2" name="Google Shape;46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5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/>
          <p:nvPr>
            <p:ph idx="1" type="body"/>
          </p:nvPr>
        </p:nvSpPr>
        <p:spPr>
          <a:xfrm>
            <a:off x="812800" y="152400"/>
            <a:ext cx="105664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935" lvl="0" marL="457200" marR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814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Calibri"/>
              <a:buChar char="o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6" name="Google Shape;36;p49"/>
          <p:cNvSpPr txBox="1"/>
          <p:nvPr>
            <p:ph idx="11" type="ftr"/>
          </p:nvPr>
        </p:nvSpPr>
        <p:spPr>
          <a:xfrm>
            <a:off x="406400" y="6400800"/>
            <a:ext cx="690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5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5" Type="http://schemas.openxmlformats.org/officeDocument/2006/relationships/image" Target="../media/image27.png"/><Relationship Id="rId6" Type="http://schemas.openxmlformats.org/officeDocument/2006/relationships/image" Target="../media/image37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lab.research.google.com/drive/1fusWeBDOyp1FjzV9cy2VdpPhbNXYy96U?usp=sharing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Курс «Речевые техологии»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Карпов Николай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SmartSpeech SberDevices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 неделя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 to waves:</a:t>
            </a:r>
            <a:b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Fundamental frequency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10"/>
          <p:cNvSpPr txBox="1"/>
          <p:nvPr>
            <p:ph idx="1" type="body"/>
          </p:nvPr>
        </p:nvSpPr>
        <p:spPr>
          <a:xfrm>
            <a:off x="1905000" y="1447800"/>
            <a:ext cx="8305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Waveform of the vowel [iy]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Frequency: 10 repetitions / .03875 seconds = 258 Hz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speed that vocal folds move, hence voicing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peak corresponds to an opening of the vocal folds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low frequency of the complex wave is called the fundamental frequency of the wave or F0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y"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2057401"/>
            <a:ext cx="9144000" cy="154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She just had a baby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2438400" y="3886200"/>
            <a:ext cx="7772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vowels all have regular amplitude peaks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consonant</a:t>
            </a:r>
            <a:endParaRPr/>
          </a:p>
          <a:p>
            <a:pPr indent="-230187" lvl="1" marL="547688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Closure followed by release</a:t>
            </a:r>
            <a:endParaRPr/>
          </a:p>
          <a:p>
            <a:pPr indent="-230187" lvl="1" marL="547688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the silence followed by slight bursts of emphasis: very clear for [b] of “baby”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Fricative: noisy.  [sh] of “she” at beginning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by"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47800"/>
            <a:ext cx="9189156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4400" y="381000"/>
            <a:ext cx="863600" cy="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Fricative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12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cative"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55938"/>
            <a:ext cx="9144000" cy="22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 to freshman physics:</a:t>
            </a:r>
            <a:b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Waves have different frequencies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13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00" id="195" name="Google Shape;1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1447800"/>
            <a:ext cx="3963988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00alone" id="196" name="Google Shape;1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3733800"/>
            <a:ext cx="4344988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3"/>
          <p:cNvSpPr/>
          <p:nvPr/>
        </p:nvSpPr>
        <p:spPr>
          <a:xfrm>
            <a:off x="8289925" y="2466975"/>
            <a:ext cx="7762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"/>
          <p:cNvSpPr/>
          <p:nvPr/>
        </p:nvSpPr>
        <p:spPr>
          <a:xfrm>
            <a:off x="8137525" y="4938713"/>
            <a:ext cx="8778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Complex waves: Adding a 100 Hz and 1000 Hz wave together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5" name="Google Shape;205;p14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000" id="206" name="Google Shape;2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1524000"/>
            <a:ext cx="731678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Spectrum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15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5"/>
          <p:cNvCxnSpPr/>
          <p:nvPr/>
        </p:nvCxnSpPr>
        <p:spPr>
          <a:xfrm>
            <a:off x="3505200" y="2819400"/>
            <a:ext cx="0" cy="259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15"/>
          <p:cNvCxnSpPr/>
          <p:nvPr/>
        </p:nvCxnSpPr>
        <p:spPr>
          <a:xfrm>
            <a:off x="3505200" y="5410200"/>
            <a:ext cx="632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15"/>
          <p:cNvCxnSpPr/>
          <p:nvPr/>
        </p:nvCxnSpPr>
        <p:spPr>
          <a:xfrm>
            <a:off x="4572000" y="4343400"/>
            <a:ext cx="0" cy="106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15"/>
          <p:cNvCxnSpPr/>
          <p:nvPr/>
        </p:nvCxnSpPr>
        <p:spPr>
          <a:xfrm>
            <a:off x="9144000" y="4343400"/>
            <a:ext cx="0" cy="106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15"/>
          <p:cNvSpPr txBox="1"/>
          <p:nvPr/>
        </p:nvSpPr>
        <p:spPr>
          <a:xfrm>
            <a:off x="4708525" y="6615113"/>
            <a:ext cx="1841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4876800" y="5943600"/>
            <a:ext cx="10668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5257800" y="5638800"/>
            <a:ext cx="27432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15"/>
          <p:cNvSpPr txBox="1"/>
          <p:nvPr/>
        </p:nvSpPr>
        <p:spPr>
          <a:xfrm>
            <a:off x="4267200" y="5638800"/>
            <a:ext cx="1143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8670925" y="61913"/>
            <a:ext cx="1841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9966325" y="4405313"/>
            <a:ext cx="1841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8915400" y="5562600"/>
            <a:ext cx="9906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6156325" y="5624513"/>
            <a:ext cx="15382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in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"/>
          <p:cNvSpPr txBox="1"/>
          <p:nvPr/>
        </p:nvSpPr>
        <p:spPr>
          <a:xfrm rot="-5400000">
            <a:off x="2492375" y="3756025"/>
            <a:ext cx="12954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Amplitude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3657600" y="6096000"/>
            <a:ext cx="44561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components (100 and 1000 Hz) on x-axis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Spectra continued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16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Fourier analysis: any wave can be represented as the (infinite) sum of sine waves of different frequencies (amplitude, phase)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 txBox="1"/>
          <p:nvPr>
            <p:ph type="title"/>
          </p:nvPr>
        </p:nvSpPr>
        <p:spPr>
          <a:xfrm>
            <a:off x="1752600" y="274639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urce Sans Pro"/>
              <a:buNone/>
            </a:pPr>
            <a:r>
              <a:rPr lang="en-US" sz="3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Spectrum of one instant in an actual soundwave: many components across frequency range</a:t>
            </a:r>
            <a:endParaRPr sz="3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p17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espectrum" id="242" name="Google Shape;2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1752600"/>
            <a:ext cx="50292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of [ae] waveform from “had”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18"/>
          <p:cNvSpPr txBox="1"/>
          <p:nvPr>
            <p:ph idx="1" type="body"/>
          </p:nvPr>
        </p:nvSpPr>
        <p:spPr>
          <a:xfrm>
            <a:off x="2362200" y="3124200"/>
            <a:ext cx="77724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complex wave repeating nine times in figure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Plus smaller waves which repeats 4 times for every large pattern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wave has frequency of 250 Hz (9 times in .036 seconds)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wave roughly 4 times this, or roughly 1000 Hz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little tiny waves on top of peak of 1000 Hz waves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ig07-1" id="250" name="Google Shape;250;p18"/>
          <p:cNvPicPr preferRelativeResize="0"/>
          <p:nvPr/>
        </p:nvPicPr>
        <p:blipFill rotWithShape="1">
          <a:blip r:embed="rId3">
            <a:alphaModFix/>
          </a:blip>
          <a:srcRect b="80919" l="3528" r="0" t="4546"/>
          <a:stretch/>
        </p:blipFill>
        <p:spPr>
          <a:xfrm>
            <a:off x="1662843" y="1371600"/>
            <a:ext cx="8977799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 to spectrum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19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Spectrum represents these freq components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Computed by Fourier transform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x-axis shows frequency, y-axis shows magnitude (in decibels)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Peaks at 930 Hz, 1860 Hz, and 3020 Hz.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ig07" id="258" name="Google Shape;258;p19"/>
          <p:cNvPicPr preferRelativeResize="0"/>
          <p:nvPr/>
        </p:nvPicPr>
        <p:blipFill rotWithShape="1">
          <a:blip r:embed="rId3">
            <a:alphaModFix/>
          </a:blip>
          <a:srcRect b="79100" l="2353" r="54123" t="2727"/>
          <a:stretch/>
        </p:blipFill>
        <p:spPr>
          <a:xfrm>
            <a:off x="3886201" y="2362200"/>
            <a:ext cx="3382963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Логика курса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Общее понимание принципов работы диалоговых систем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Построение диалоговой системы при помощи SmartMarket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Методы анализа речевых сигналов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Распознавание речи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Синтез речи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Сегодня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Никакой математики!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Физика процесса формирования речи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Почему трудно понять певцов оперы? 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Seeing formants: the spectrogram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0"/>
          <p:cNvSpPr txBox="1"/>
          <p:nvPr>
            <p:ph idx="11" type="ftr"/>
          </p:nvPr>
        </p:nvSpPr>
        <p:spPr>
          <a:xfrm>
            <a:off x="2438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1/5/07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ad8" id="267" name="Google Shape;2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1" y="1828800"/>
            <a:ext cx="6456363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Formants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" name="Google Shape;274;p21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Vowels largely distinguished by 2 characteristic pitches.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them (the higher of the two) goes downward throughout the series iy ih eh ae aa ao ou u  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other goes up for the first four vowels and then down for the next four. 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called "formants" of the vowels, lower is 1st formant, higher is 2nd formant.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Spectrogram: spectrum + time dimension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Google Shape;281;p22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pectro" id="282" name="Google Shape;2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043113"/>
            <a:ext cx="9144000" cy="307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to read spectrograms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23"/>
          <p:cNvSpPr txBox="1"/>
          <p:nvPr>
            <p:ph idx="1" type="body"/>
          </p:nvPr>
        </p:nvSpPr>
        <p:spPr>
          <a:xfrm>
            <a:off x="1693333" y="4038600"/>
            <a:ext cx="8991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bab: closure of lips lowers all formants: so rapid increase in all formants at beginning of "bab”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dad: first formant increases, but F2 and F3 slight fall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gag: F2 and F3 come together: this is a characteristic of velars. Formant transitions take longer in velars than in alveolars or labials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ad8" id="290" name="Google Shape;2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1" y="1295400"/>
            <a:ext cx="5667375" cy="23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>
            <a:off x="7069138" y="6521450"/>
            <a:ext cx="35988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Ladefoged “A Course in Phonetics”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>
            <p:ph type="title"/>
          </p:nvPr>
        </p:nvSpPr>
        <p:spPr>
          <a:xfrm>
            <a:off x="2438400" y="152401"/>
            <a:ext cx="7772400" cy="4111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She came back and started again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" name="Google Shape;298;p24"/>
          <p:cNvSpPr txBox="1"/>
          <p:nvPr>
            <p:ph idx="1" type="body"/>
          </p:nvPr>
        </p:nvSpPr>
        <p:spPr>
          <a:xfrm>
            <a:off x="1524000" y="3581400"/>
            <a:ext cx="9144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 lots of high-freq energy</a:t>
            </a:r>
            <a:endParaRPr/>
          </a:p>
          <a:p>
            <a:pPr indent="-273050" lvl="0" marL="273050" rtl="0" algn="l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closure for k</a:t>
            </a:r>
            <a:endParaRPr/>
          </a:p>
          <a:p>
            <a:pPr indent="-273050" lvl="0" marL="273050" rtl="0" algn="l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burst of aspiration for k</a:t>
            </a:r>
            <a:endParaRPr/>
          </a:p>
          <a:p>
            <a:pPr indent="-273050" lvl="0" marL="273050" rtl="0" algn="l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 ey vowel;faint 1100 Hz formant is nasalization</a:t>
            </a:r>
            <a:endParaRPr/>
          </a:p>
          <a:p>
            <a:pPr indent="-273050" lvl="0" marL="273050" rtl="0" algn="l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 bilabial nasal</a:t>
            </a:r>
            <a:endParaRPr/>
          </a:p>
          <a:p>
            <a:pPr indent="-273050" lvl="0" marL="273050" rtl="0" algn="l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short b closure, voicing barely visible. </a:t>
            </a:r>
            <a:endParaRPr/>
          </a:p>
          <a:p>
            <a:pPr indent="-273050" lvl="0" marL="273050" rtl="0" algn="l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 ae; note upward transitions after bilabial stop at beginning</a:t>
            </a:r>
            <a:endParaRPr/>
          </a:p>
          <a:p>
            <a:pPr indent="-273050" lvl="0" marL="273050" rtl="0" algn="l">
              <a:lnSpc>
                <a:spcPct val="8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 note F2 and F3 coming together for "k”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ad8" id="299" name="Google Shape;2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418" y="609600"/>
            <a:ext cx="7539783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4"/>
          <p:cNvSpPr/>
          <p:nvPr/>
        </p:nvSpPr>
        <p:spPr>
          <a:xfrm>
            <a:off x="7069138" y="6521450"/>
            <a:ext cx="35988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Ladefoged “A Course in Phonetics”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Formants and the Source Filter Model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6" name="Google Shape;306;p25"/>
          <p:cNvSpPr txBox="1"/>
          <p:nvPr>
            <p:ph idx="1" type="body"/>
          </p:nvPr>
        </p:nvSpPr>
        <p:spPr>
          <a:xfrm>
            <a:off x="2438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5"/>
          <p:cNvSpPr txBox="1"/>
          <p:nvPr>
            <p:ph idx="2" type="body"/>
          </p:nvPr>
        </p:nvSpPr>
        <p:spPr>
          <a:xfrm>
            <a:off x="6457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Different vowels have different formants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4" name="Google Shape;314;p26"/>
          <p:cNvSpPr txBox="1"/>
          <p:nvPr>
            <p:ph idx="1" type="body"/>
          </p:nvPr>
        </p:nvSpPr>
        <p:spPr>
          <a:xfrm>
            <a:off x="2209800" y="16002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time the vocal cords open and close, pulse of air from the lungs is sharp tap on air in vocal tract.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 air in vocal cavity vibrating, producing different harmonics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Vocal Fold Cycles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vocal_fold_cycles.gif" id="320" name="Google Shape;3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2209800"/>
            <a:ext cx="8991600" cy="3382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vocal source at 150 Hz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28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j1.tiff" id="327" name="Google Shape;3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47801"/>
            <a:ext cx="9144000" cy="517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harmonics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" name="Google Shape;333;p29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529243"/>
            <a:ext cx="9144000" cy="50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1905000" y="274639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Звуковые волны - это продольные волны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" name="Google Shape;106;p3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wave-v8.gif"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2514600"/>
            <a:ext cx="78486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8077200" y="6527913"/>
            <a:ext cx="168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 Rusell Figure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 filter model of vowels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1" name="Google Shape;341;p30"/>
          <p:cNvSpPr txBox="1"/>
          <p:nvPr>
            <p:ph idx="1" type="body"/>
          </p:nvPr>
        </p:nvSpPr>
        <p:spPr>
          <a:xfrm>
            <a:off x="2209800" y="16002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60"/>
              <a:buFont typeface="Noto Sans Symbols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body of air will vibrate in a way that depends on its size and shape. 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3060"/>
              <a:buFont typeface="Noto Sans Symbols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Vocal tract as "amplifier"; amplifies certain harmonics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3060"/>
              <a:buFont typeface="Noto Sans Symbols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Formants are result of different shapes of vocal tract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oral cavity amplifies some harmonics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" name="Google Shape;347;p31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6359" y="1529243"/>
            <a:ext cx="8959283" cy="50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Source-filter model of speech production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2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eqres" id="356" name="Google Shape;3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2209800"/>
            <a:ext cx="2514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otspec" id="357" name="Google Shape;35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2362200"/>
            <a:ext cx="2819400" cy="128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wspec" id="358" name="Google Shape;35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200" y="2362200"/>
            <a:ext cx="2590800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2"/>
          <p:cNvCxnSpPr/>
          <p:nvPr/>
        </p:nvCxnSpPr>
        <p:spPr>
          <a:xfrm>
            <a:off x="3886200" y="190500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0" name="Google Shape;360;p32"/>
          <p:cNvSpPr txBox="1"/>
          <p:nvPr/>
        </p:nvSpPr>
        <p:spPr>
          <a:xfrm>
            <a:off x="2193925" y="1641475"/>
            <a:ext cx="8270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5241925" y="1641475"/>
            <a:ext cx="844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8213726" y="1676400"/>
            <a:ext cx="1311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3" name="Google Shape;363;p32"/>
          <p:cNvCxnSpPr/>
          <p:nvPr/>
        </p:nvCxnSpPr>
        <p:spPr>
          <a:xfrm>
            <a:off x="6705600" y="1905000"/>
            <a:ext cx="137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p32"/>
          <p:cNvSpPr txBox="1"/>
          <p:nvPr/>
        </p:nvSpPr>
        <p:spPr>
          <a:xfrm>
            <a:off x="1736725" y="3775075"/>
            <a:ext cx="22240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Glottal spectrum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4556126" y="3775076"/>
            <a:ext cx="282416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Vocal tract frequency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 function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5522914" y="6521450"/>
            <a:ext cx="51450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Figures and text from Ratree Wayland slide from his website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2481264" y="4841876"/>
            <a:ext cx="6067425" cy="11969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and filter are independent, so: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Different vowels can have same pitch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00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same vowel can have different pitch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idx="1" type="body"/>
          </p:nvPr>
        </p:nvSpPr>
        <p:spPr>
          <a:xfrm>
            <a:off x="2133600" y="152400"/>
            <a:ext cx="79248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/>
          </a:p>
        </p:txBody>
      </p:sp>
      <p:pic>
        <p:nvPicPr>
          <p:cNvPr descr="source-filter" id="374" name="Google Shape;3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0"/>
            <a:ext cx="4254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ilter-spectra" id="382" name="Google Shape;38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1" y="127000"/>
            <a:ext cx="6596063" cy="67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4"/>
          <p:cNvSpPr/>
          <p:nvPr/>
        </p:nvSpPr>
        <p:spPr>
          <a:xfrm>
            <a:off x="1584326" y="5108576"/>
            <a:ext cx="1120775" cy="106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Liberman’s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site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type="title"/>
          </p:nvPr>
        </p:nvSpPr>
        <p:spPr>
          <a:xfrm>
            <a:off x="1905000" y="274639"/>
            <a:ext cx="8763000" cy="11731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Deriving schwa: how shape of mouth (filter function) creates formants of [ax]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0" name="Google Shape;390;p35"/>
          <p:cNvSpPr txBox="1"/>
          <p:nvPr>
            <p:ph idx="1" type="body"/>
          </p:nvPr>
        </p:nvSpPr>
        <p:spPr>
          <a:xfrm>
            <a:off x="2438400" y="2133600"/>
            <a:ext cx="77724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= c/λ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= speed of sound (approx 35,000 cm/sec)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sound with λ=10 meters has low frequency f = 35 Hz (35,000/1000)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sound with λ=2 centimeters has high frequency f = 17,500 Hz (35,000/2)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Resonances of the vocal tract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6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human vocal tract as an open tube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in a tube of a given length will tend to vibrate at resonance frequency of tube.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8" name="Google Shape;398;p36"/>
          <p:cNvCxnSpPr/>
          <p:nvPr/>
        </p:nvCxnSpPr>
        <p:spPr>
          <a:xfrm>
            <a:off x="3124200" y="2895600"/>
            <a:ext cx="266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36"/>
          <p:cNvCxnSpPr/>
          <p:nvPr/>
        </p:nvCxnSpPr>
        <p:spPr>
          <a:xfrm>
            <a:off x="3124200" y="3276600"/>
            <a:ext cx="266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36"/>
          <p:cNvCxnSpPr/>
          <p:nvPr/>
        </p:nvCxnSpPr>
        <p:spPr>
          <a:xfrm>
            <a:off x="3124200" y="2895600"/>
            <a:ext cx="0" cy="1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36"/>
          <p:cNvCxnSpPr/>
          <p:nvPr/>
        </p:nvCxnSpPr>
        <p:spPr>
          <a:xfrm rot="10800000">
            <a:off x="3124200" y="3124200"/>
            <a:ext cx="0" cy="1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36"/>
          <p:cNvCxnSpPr/>
          <p:nvPr/>
        </p:nvCxnSpPr>
        <p:spPr>
          <a:xfrm rot="10800000">
            <a:off x="2971800" y="3048000"/>
            <a:ext cx="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p36"/>
          <p:cNvCxnSpPr/>
          <p:nvPr/>
        </p:nvCxnSpPr>
        <p:spPr>
          <a:xfrm rot="10800000">
            <a:off x="2971800" y="3124200"/>
            <a:ext cx="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4" name="Google Shape;404;p36"/>
          <p:cNvSpPr txBox="1"/>
          <p:nvPr/>
        </p:nvSpPr>
        <p:spPr>
          <a:xfrm>
            <a:off x="2667000" y="2438401"/>
            <a:ext cx="12065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Closed end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36"/>
          <p:cNvSpPr txBox="1"/>
          <p:nvPr/>
        </p:nvSpPr>
        <p:spPr>
          <a:xfrm>
            <a:off x="5241925" y="2476501"/>
            <a:ext cx="10668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end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6" name="Google Shape;406;p36"/>
          <p:cNvCxnSpPr/>
          <p:nvPr/>
        </p:nvCxnSpPr>
        <p:spPr>
          <a:xfrm>
            <a:off x="3124200" y="3657600"/>
            <a:ext cx="259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7" name="Google Shape;407;p36"/>
          <p:cNvSpPr txBox="1"/>
          <p:nvPr/>
        </p:nvSpPr>
        <p:spPr>
          <a:xfrm>
            <a:off x="3657600" y="373380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17.5 cm.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7537450" y="6521450"/>
            <a:ext cx="31305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from Ladefoged(1996) p 117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add" id="409" name="Google Shape;4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1" y="2514600"/>
            <a:ext cx="9107487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kumente und Einstellungen\wbarry\Eigene Dateien\Lehre\WS-04-5\Grundlagen-Phon\GLagenSkripte\GL-Akust-Phon\Kap3\Ansatzrohr-neutral.jpeg" id="415" name="Google Shape;415;p37"/>
          <p:cNvPicPr preferRelativeResize="0"/>
          <p:nvPr/>
        </p:nvPicPr>
        <p:blipFill rotWithShape="1">
          <a:blip r:embed="rId3">
            <a:alphaModFix/>
          </a:blip>
          <a:srcRect b="34807" l="13918" r="32473" t="0"/>
          <a:stretch/>
        </p:blipFill>
        <p:spPr>
          <a:xfrm>
            <a:off x="7086601" y="1905001"/>
            <a:ext cx="3717925" cy="422751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 txBox="1"/>
          <p:nvPr>
            <p:ph type="title"/>
          </p:nvPr>
        </p:nvSpPr>
        <p:spPr>
          <a:xfrm>
            <a:off x="2438400" y="274640"/>
            <a:ext cx="7772400" cy="8683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Resonances of the vocal tract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Google Shape;417;p37"/>
          <p:cNvSpPr txBox="1"/>
          <p:nvPr>
            <p:ph idx="1" type="body"/>
          </p:nvPr>
        </p:nvSpPr>
        <p:spPr>
          <a:xfrm>
            <a:off x="1905000" y="1447800"/>
            <a:ext cx="4953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human vocal tract as an open tube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in a tube of a given length will tend to vibrate at resonance frequency of tube.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>
            <a:off x="3200400" y="3352800"/>
            <a:ext cx="266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37"/>
          <p:cNvCxnSpPr/>
          <p:nvPr/>
        </p:nvCxnSpPr>
        <p:spPr>
          <a:xfrm>
            <a:off x="3200400" y="3733800"/>
            <a:ext cx="266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37"/>
          <p:cNvCxnSpPr/>
          <p:nvPr/>
        </p:nvCxnSpPr>
        <p:spPr>
          <a:xfrm>
            <a:off x="3200400" y="3352800"/>
            <a:ext cx="0" cy="1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37"/>
          <p:cNvCxnSpPr/>
          <p:nvPr/>
        </p:nvCxnSpPr>
        <p:spPr>
          <a:xfrm rot="10800000">
            <a:off x="3200400" y="3581400"/>
            <a:ext cx="0" cy="1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37"/>
          <p:cNvCxnSpPr/>
          <p:nvPr/>
        </p:nvCxnSpPr>
        <p:spPr>
          <a:xfrm rot="10800000">
            <a:off x="3048000" y="3505200"/>
            <a:ext cx="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37"/>
          <p:cNvCxnSpPr/>
          <p:nvPr/>
        </p:nvCxnSpPr>
        <p:spPr>
          <a:xfrm rot="10800000">
            <a:off x="3048000" y="3581400"/>
            <a:ext cx="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37"/>
          <p:cNvSpPr txBox="1"/>
          <p:nvPr/>
        </p:nvSpPr>
        <p:spPr>
          <a:xfrm>
            <a:off x="2743200" y="2895601"/>
            <a:ext cx="12065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Closed end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5318125" y="2933701"/>
            <a:ext cx="10668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end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>
            <a:off x="3276600" y="3429000"/>
            <a:ext cx="259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7" name="Google Shape;427;p37"/>
          <p:cNvSpPr txBox="1"/>
          <p:nvPr/>
        </p:nvSpPr>
        <p:spPr>
          <a:xfrm>
            <a:off x="3581400" y="335280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17.5 cm.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6867526" y="6521450"/>
            <a:ext cx="38004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from W. Barry Speech Science slides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Resonances of the vocal tract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5" name="Google Shape;435;p38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vocal tract is cylindrical tube open at one end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Standing waves form in tubes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Waves will resonate if their wavelength corresponds to dimensions of tube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Constraint: Pressure differential should be maximal at (closed) glottal end and minimal at (open) lip end.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slide shows what kind of length of waves can fit into a tube with this contraint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39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9"/>
          <p:cNvSpPr txBox="1"/>
          <p:nvPr>
            <p:ph idx="11" type="ftr"/>
          </p:nvPr>
        </p:nvSpPr>
        <p:spPr>
          <a:xfrm>
            <a:off x="2438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1/5/07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u3" id="444" name="Google Shape;4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1" y="1"/>
            <a:ext cx="6754813" cy="675481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9"/>
          <p:cNvSpPr/>
          <p:nvPr/>
        </p:nvSpPr>
        <p:spPr>
          <a:xfrm>
            <a:off x="9186863" y="6429375"/>
            <a:ext cx="14541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Sundberg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nding.gif"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1" y="1143001"/>
            <a:ext cx="7064829" cy="5494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2015068" y="3793067"/>
            <a:ext cx="17855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particle dispacment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1947334" y="5892800"/>
            <a:ext cx="8683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pressure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8077200" y="6527913"/>
            <a:ext cx="168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 Rusell Figure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Computing the 3 formants of schwa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2" name="Google Shape;452;p40"/>
          <p:cNvSpPr txBox="1"/>
          <p:nvPr>
            <p:ph idx="1" type="body"/>
          </p:nvPr>
        </p:nvSpPr>
        <p:spPr>
          <a:xfrm>
            <a:off x="1828800" y="1447800"/>
            <a:ext cx="8839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length of the tube be L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= c/λ1 = c/(4L) = 35,000/4*17.5 = 500Hz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F2 = c/λ2 = c/(4/3L) = 3c/4L = 3*35,000/4*17.5 = 1500Hz 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F3 = c/λ3 = c/(4/5L) = 5c/4L = 5*35,000/4*17.5 = 2500Hz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we expect a neutral vowel to have 3 resonances at 500, 1500, and 2500 Hz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vowel resonances are called formants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can help solve a mystery of musical life: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41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are opera singers (especially sopranos) so hard to understand?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/>
          <p:nvPr>
            <p:ph idx="1" type="body"/>
          </p:nvPr>
        </p:nvSpPr>
        <p:spPr>
          <a:xfrm>
            <a:off x="2133600" y="152400"/>
            <a:ext cx="79248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2715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/>
          </a:p>
        </p:txBody>
      </p:sp>
      <p:sp>
        <p:nvSpPr>
          <p:cNvPr id="465" name="Google Shape;465;p42"/>
          <p:cNvSpPr/>
          <p:nvPr/>
        </p:nvSpPr>
        <p:spPr>
          <a:xfrm>
            <a:off x="6143626" y="6521450"/>
            <a:ext cx="45243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Figures from Ratree Wayland slides from his website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2362200" y="228600"/>
            <a:ext cx="56022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Vowel [i] sung at successively higher pitch.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rc-1" id="467" name="Google Shape;4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914401"/>
            <a:ext cx="26860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2" id="468" name="Google Shape;46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914400"/>
            <a:ext cx="26670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3" id="469" name="Google Shape;46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600" y="914400"/>
            <a:ext cx="26670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4" id="470" name="Google Shape;47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0" y="3048001"/>
            <a:ext cx="26670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5" id="471" name="Google Shape;471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3000" y="3048000"/>
            <a:ext cx="26670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6" id="472" name="Google Shape;472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48601" y="3048001"/>
            <a:ext cx="26765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rc-7" id="473" name="Google Shape;473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0601" y="5029201"/>
            <a:ext cx="269557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3124200" y="2438400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6156325" y="2327275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8991600" y="2438400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2971800" y="4648200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>
            <a:off x="5927725" y="4537075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9144000" y="4572000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4175125" y="5756275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Практикум </a:t>
            </a:r>
            <a:endParaRPr/>
          </a:p>
        </p:txBody>
      </p:sp>
      <p:sp>
        <p:nvSpPr>
          <p:cNvPr id="486" name="Google Shape;486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https://colab.research.google.com/drive/1fusWeBDOyp1FjzV9cy2VdpPhbNXYy96U?usp=sharing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2" name="Google Shape;492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			Спасибо за внимание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24384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Remember High School Physics</a:t>
            </a:r>
            <a:b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Simple Period Waves (sine waves)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100" id="125" name="Google Shape;125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880" l="0" r="0" t="5882"/>
          <a:stretch/>
        </p:blipFill>
        <p:spPr>
          <a:xfrm>
            <a:off x="6358466" y="1371600"/>
            <a:ext cx="3962400" cy="233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/>
          <p:nvPr/>
        </p:nvSpPr>
        <p:spPr>
          <a:xfrm>
            <a:off x="2133600" y="2209800"/>
            <a:ext cx="43434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Characterized by: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period: 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amplitude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phase φ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Fundamental frequency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cycles per second, or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=1/T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7" name="Google Shape;127;p5"/>
          <p:cNvCxnSpPr/>
          <p:nvPr/>
        </p:nvCxnSpPr>
        <p:spPr>
          <a:xfrm>
            <a:off x="7543800" y="4038600"/>
            <a:ext cx="0" cy="83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5"/>
          <p:cNvCxnSpPr/>
          <p:nvPr/>
        </p:nvCxnSpPr>
        <p:spPr>
          <a:xfrm>
            <a:off x="9144000" y="4038600"/>
            <a:ext cx="0" cy="83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5"/>
          <p:cNvCxnSpPr/>
          <p:nvPr/>
        </p:nvCxnSpPr>
        <p:spPr>
          <a:xfrm>
            <a:off x="7543800" y="4876800"/>
            <a:ext cx="160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5"/>
          <p:cNvSpPr/>
          <p:nvPr/>
        </p:nvSpPr>
        <p:spPr>
          <a:xfrm>
            <a:off x="8053389" y="5060951"/>
            <a:ext cx="9112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cycle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Simple periodic waves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2438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the frequency of a wave:</a:t>
            </a:r>
            <a:endParaRPr/>
          </a:p>
          <a:p>
            <a:pPr indent="-230187" lvl="1" marL="547688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cycles in .5 seconds = 10 cycles/second = 10 Hz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Amplitude:</a:t>
            </a:r>
            <a:endParaRPr/>
          </a:p>
          <a:p>
            <a:pPr indent="-230187" lvl="1" marL="547688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Equation:</a:t>
            </a:r>
            <a:endParaRPr/>
          </a:p>
          <a:p>
            <a:pPr indent="-230187" lvl="1" marL="547688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A sin(2πft)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2566988" y="1654175"/>
            <a:ext cx="1841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10hz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600201"/>
            <a:ext cx="7454900" cy="259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2667001" y="4857453"/>
            <a:ext cx="7724691" cy="1612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frequency of a wave: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cycles in .5 seconds = 10 cycles/second = 10 Hz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Amplitude: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Период и частота дискретизации</a:t>
            </a:r>
            <a:endParaRPr/>
          </a:p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8233024" y="2083853"/>
            <a:ext cx="4238090" cy="49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8826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</a:t>
            </a:r>
            <a:r>
              <a:rPr baseline="-25000" lang="en-US"/>
              <a:t>s</a:t>
            </a:r>
            <a:r>
              <a:rPr lang="en-US"/>
              <a:t> = 1/T</a:t>
            </a:r>
            <a:r>
              <a:rPr baseline="-25000" lang="en-US"/>
              <a:t>s</a:t>
            </a:r>
            <a:endParaRPr/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150" y="1752439"/>
            <a:ext cx="5930900" cy="45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Уровни квантования</a:t>
            </a:r>
            <a:endParaRPr/>
          </a:p>
        </p:txBody>
      </p:sp>
      <p:pic>
        <p:nvPicPr>
          <p:cNvPr id="153" name="Google Shape;15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673" y="1397287"/>
            <a:ext cx="9279248" cy="519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2438400" y="27463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Звуковые волны речи </a:t>
            </a:r>
            <a:endParaRPr sz="4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9"/>
          <p:cNvSpPr txBox="1"/>
          <p:nvPr>
            <p:ph idx="1" type="body"/>
          </p:nvPr>
        </p:nvSpPr>
        <p:spPr>
          <a:xfrm>
            <a:off x="1981200" y="3048000"/>
            <a:ext cx="82296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little piece from the waveform of the vowel [iy]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axis: time. </a:t>
            </a:r>
            <a:endParaRPr/>
          </a:p>
          <a:p>
            <a:pPr indent="-273050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axis: </a:t>
            </a:r>
            <a:endParaRPr/>
          </a:p>
          <a:p>
            <a:pPr indent="-230186" lvl="1" marL="547688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Amplitude = air pressure at that time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8125" lvl="2" marL="822325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+: compression</a:t>
            </a:r>
            <a:endParaRPr/>
          </a:p>
          <a:p>
            <a:pPr indent="-238125" lvl="2" marL="822325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0: normal air pressure, </a:t>
            </a:r>
            <a:endParaRPr/>
          </a:p>
          <a:p>
            <a:pPr indent="-238125" lvl="2" marL="822325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204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-: rarefaction</a:t>
            </a:r>
            <a:endParaRPr/>
          </a:p>
          <a:p>
            <a:pPr indent="-132715" lvl="0" marL="273050" rtl="0" algn="l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2566988" y="1654175"/>
            <a:ext cx="1841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y" id="162" name="Google Shape;1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981201"/>
            <a:ext cx="9144000" cy="154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2021-09-05T14:14:10Z</dcterms:created>
  <dc:creator>Microsoft Office User</dc:creator>
</cp:coreProperties>
</file>